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94402A4-E64C-2821-224F-5F3B6ACD47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543049F-B1EA-7A26-FBA0-DD6F768260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FF9366A-C650-E5E3-77D4-36D80246247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8E51AC8-10E7-00B8-03AE-18DF4995F1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B1C3AFF-83CC-052E-1A40-B859DCF4C1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C1CBC731-E5E9-1FB6-C96D-87CC7DC17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5847A7-5EA6-4573-8545-E2D87C93C3F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4D7AE5-6ED4-1F08-229B-D2A777898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C9918-E370-4DA5-AA3F-C7B1D6C10DC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C7FE5C9-886C-34EE-8A92-68A8B1DDE4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8A7A281-141C-57D3-8334-075424B20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4AC783-6935-0A47-F5CA-39904884A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5244-823F-4749-849F-C70A897A4CC5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697356E-8944-96D3-F963-60DCFCF6BD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65809A1-71D7-4C95-BFFF-DFE6C1A4B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E100A2-21BA-6BFB-354D-8CB4EFA47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33C1D-BB7C-4FF5-B06E-35EB853419C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8AA1E07-8257-6C29-C594-ED56D825B8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208B9E1-5827-1D26-7868-F9FE50219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143A11-7964-5F6F-9A7E-6FADB067E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3F2B2-881E-4643-8DF1-4C0673A77025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04B88B4-2550-A967-7042-F9E0A6E700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01F31EC-5C6A-899E-5380-9FD524F9A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1924CE-995F-F07E-F204-76BB324AD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F333C-072C-404C-95A1-31168147BD3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188451A-A19D-D504-3149-BE6617CF81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95687DA-4462-6136-BBB0-961EA8E79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7AEB90-7FBC-8DEE-9C70-B6157B62B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28803-5751-404B-8D34-7529A1FDB30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AF52695-52AF-5E83-DDF0-7AD06A1046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7397727-F8C0-8258-170F-FB1EE90CF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685568-27F0-AB5B-C911-FAE697D4C5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9269F-6722-478B-91E3-49FAA33B754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0290176-7EFB-8175-4DFF-F14881A664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0751291-83E6-D468-5D05-087454398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BE7DA7-9F2B-1FD4-1045-5DC7D4A64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DE437-FFF2-4BD0-A2CE-AC29E911223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62FDDA7-4F91-1D18-8202-9CCF5E2E64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AE6AA51-B8ED-880A-4A56-8553FFF9E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6ACC3B-CF1B-5C33-819C-1FCB0C1A8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535CF-AD1B-4133-8DD4-E263701FF09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47669BC-D478-8CA6-F0FD-CC93D3474D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05B330F-8F01-606C-1F85-757B4FFEC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1F0E8D-0F78-9E3E-92A1-E7368EFD0A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85F71-169D-40D0-B5C1-298A5CD47700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AFCB1BF-F5E0-4D2E-EA68-04201712D1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72B458B-FAF4-5EF2-DEA1-928E9A165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4461-9F2C-5763-2346-EC7B19F0F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C229E-A680-3D58-40CC-BB3AF251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E2CD7-75BB-A994-1A32-64797BEC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E02FA-B806-6C28-7C02-2B1CFA9C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1D229-86CC-6B34-92A3-83F6EAA8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5078-28A5-4325-9E3E-1BCEEA2F9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63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5CAA-D362-F643-542A-53B71D24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18B2E-E0A7-425E-626B-DDD16A88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4F717-1CF1-002C-46DE-95DD0131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E4ABF-8346-2E68-5F1A-73C1CBAE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7AE48-F8DF-2070-F208-C87EF57C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5438D-BF3E-4068-87B7-80AE6C6EA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61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1A076-E69B-2139-2854-DDDF7AACB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DA205-4671-FC0F-7658-E26B43D2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D7331-4646-C8E7-67E9-3F546579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93AE-F0D0-A71A-7C7D-353269CA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A559-C5EA-DB48-582C-404DCEB9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9DB0F-9AFE-4B5C-8CC0-14563B189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97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B664-4113-1337-04E5-D74809C2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567D7-6C70-E871-E988-276CD1395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F35B-B0A9-99B7-43D8-1FAF40EE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4C8E9-F613-B63C-8FC7-CBF7208A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C3A20-C58A-8C08-9B6D-9BA1BDC7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ADB1E-AB7D-4AB9-A560-035CBA5AC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38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CC73-82A9-FC1D-5DE9-7960E8D9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6D67-6D5F-E24F-DA69-0F2829E8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6A13C-6F1B-B14D-A855-408CEE11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C61DA-FC5C-8AB7-4D45-C7E945E3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86A6D-82AF-7BF5-89A1-64AC92D4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609B5-4526-403D-87F2-78C6BF4DC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29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545A-30E9-E548-223B-D40C654A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186D-801E-3729-A23D-5B8283931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44900-9D60-9083-AD00-EB5AA333B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A23B7-255C-7887-6B85-C00E7A74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F2C69-A2AC-CB8A-65E9-A0CD9FA7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5C230-322F-7366-80F8-A80116287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6D85-2A64-41FD-B70A-F4F460D75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5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E4FC-8E03-29BB-56F4-DE3DE693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9DB4B-2476-EC52-540B-2BC8F002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EA3EC-35DA-FAF2-53B2-84298DD3E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7E75-A3E2-653C-BE63-98D7BADCC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12400-7833-19A3-BF5C-380D97BEC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5AC99-69A7-5623-AEE6-DDD1B521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A8AF1-6709-FCC8-FBC8-47619526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E49B8-46BF-5C71-EA7F-765FCC8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B7CD-A750-436E-892B-C81A2813C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0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ACDB-3D45-B30D-C458-A5ACE9D4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A800A-B338-2255-8BAE-F78F0911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B9FC3-09D4-A2E5-0F1A-0741971E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0CBC5-954B-8008-1E21-957BECC0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E7F1E-0895-4A7F-B2C7-3FE033E13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9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F85C7-2D71-FF68-0A21-23F2932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C822B-E371-9D1B-FF16-4584D878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AAA45-2AE8-2FC4-A105-AC18C242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79E34-798E-40D5-8B29-76DEE5ED9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8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7233-7528-8536-FA17-81B4255E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0C021-BDB1-F7D3-56A0-C1FC83A14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6A3D-9A73-8F9F-2EFD-73AAC372B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F6EAF-2B15-3BFC-37F6-139EFBFE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2D4D-6BA7-0372-75E5-1DC3D4C1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190A3-84C6-3DA1-5770-A6844109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A9557-B46C-4AB0-84B0-1B6D306EA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06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419E-6D7C-AEF7-196D-B65A9EDC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CE9C3-468C-BC70-1D81-B67EA7C3C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4CDD1-7B35-E7E5-7B5A-E0395B3D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44E45-1D4B-3C51-34D5-72BA75B9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7FD89-C9D9-5E50-AD8A-F6E086A8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FF810-B5DB-103B-9FAC-EFB97D24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4CCEF-EC46-4C56-868E-E37DFCC06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66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C97350-A068-1DF4-BD2D-4195C9EAD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AAA6FD-6104-2C51-2FA5-50907A1B7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52C77C-A26F-3C36-1EA4-88CBAA6C06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32FF9D-9DDE-F276-7C4D-1B7A69886D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46B8CF-6A81-C7F4-9116-B3682A92E8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A972CB-2756-4A48-87FE-F567ACB73D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BABAE12-F053-2C32-0C67-277E4DC899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>
                <a:solidFill>
                  <a:schemeClr val="bg1"/>
                </a:solidFill>
              </a:rPr>
              <a:t>The Noble Gases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02E0914-F321-B758-E3DF-69E3C2069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14675"/>
            <a:ext cx="792003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This powerpoint was kindly donated to </a:t>
            </a:r>
            <a:r>
              <a:rPr lang="en-GB" altLang="en-US" sz="2400">
                <a:hlinkClick r:id="rId3"/>
              </a:rPr>
              <a:t>www.worldofteaching.com</a:t>
            </a:r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r>
              <a:rPr lang="en-GB" altLang="en-US" sz="2400">
                <a:hlinkClick r:id="rId3"/>
              </a:rPr>
              <a:t>http://www.worldofteaching.com</a:t>
            </a:r>
            <a:r>
              <a:rPr lang="en-GB" altLang="en-US" sz="2400"/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CE50FE72-5699-2F95-B706-871734F9C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85800"/>
            <a:ext cx="57848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Group 18—The Noble Gases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F4195A06-74ED-042B-5010-22DB9AB42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7543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The Group18 elements are called the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noble gases</a:t>
            </a: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6CC39407-C9F8-72A2-57C8-7B1F8D63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592513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Representative Elements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4C44788-4DD1-933E-8680-C9F2E5F6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730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827FD556-9873-170C-9E3D-660725F0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74875"/>
            <a:ext cx="38100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This is because they rarely combine with other elements and are found only as uncombined elements in nature. 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51D46404-6816-41CF-BEFE-E55E0E35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3810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Their reactivity is very low. </a:t>
            </a:r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8A8699C5-41D5-D504-BC32-5520A539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828800"/>
            <a:ext cx="34194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D9653C89-265F-1B0D-1348-42FF95BB4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85800"/>
            <a:ext cx="57848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Group 18—The Noble Gases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50F0FE7D-7F17-6784-D55D-4AD3E6699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60525"/>
            <a:ext cx="3276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Helium is less dense than air, so it’s great for all kinds of balloons.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5969A725-C4AB-30D4-BE6E-20538E37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592513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Representative Elements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CABB1E6B-FE08-296F-2C38-ACEC33FD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730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43C98B8-C2C7-3C25-79ED-79E5ABF0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389063"/>
            <a:ext cx="444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459AD3B6-A07D-6417-63A0-5EF0343A7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84675"/>
            <a:ext cx="7848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Helium balloons lift instruments into the upper atmosphere to measure atmospheric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59042464-9E1A-B2F0-23CB-E1022429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85800"/>
            <a:ext cx="57848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Group 18—The Noble Gases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E9C16A87-74F2-9B9B-1525-BD5185A59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592513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Representative Elements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316D83C4-350E-08D5-B5D6-43F2CD16F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730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A38A9586-091F-84A1-F410-DC86E5FE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1389063"/>
            <a:ext cx="444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6" name="Group 6">
            <a:extLst>
              <a:ext uri="{FF2B5EF4-FFF2-40B4-BE49-F238E27FC236}">
                <a16:creationId xmlns:a16="http://schemas.microsoft.com/office/drawing/2014/main" id="{524DB334-A262-E935-88DC-9FF5DF6A0A7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676400"/>
            <a:ext cx="5700713" cy="3155950"/>
            <a:chOff x="336" y="950"/>
            <a:chExt cx="3591" cy="1988"/>
          </a:xfrm>
        </p:grpSpPr>
        <p:sp>
          <p:nvSpPr>
            <p:cNvPr id="5127" name="Text Box 7">
              <a:extLst>
                <a:ext uri="{FF2B5EF4-FFF2-40B4-BE49-F238E27FC236}">
                  <a16:creationId xmlns:a16="http://schemas.microsoft.com/office/drawing/2014/main" id="{002ACAC7-D4B4-FB7B-4893-471DD2791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950"/>
              <a:ext cx="2112" cy="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0100" indent="-342900"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257300" indent="-342900"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714500" indent="-342900"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171700" indent="-342900"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FontTx/>
                <a:buChar char="•"/>
              </a:pP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</a:rPr>
                <a:t>Even though hydrogen is lighter than helium, helium is preferred for these purposes</a:t>
              </a:r>
            </a:p>
          </p:txBody>
        </p:sp>
        <p:sp>
          <p:nvSpPr>
            <p:cNvPr id="5128" name="Text Box 8">
              <a:extLst>
                <a:ext uri="{FF2B5EF4-FFF2-40B4-BE49-F238E27FC236}">
                  <a16:creationId xmlns:a16="http://schemas.microsoft.com/office/drawing/2014/main" id="{8B9ADE04-D5BD-84D0-9DAB-F503A9A90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" y="2604"/>
              <a:ext cx="337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</a:pPr>
              <a:r>
                <a:rPr lang="en-US" altLang="en-US" sz="3200">
                  <a:solidFill>
                    <a:schemeClr val="bg1"/>
                  </a:solidFill>
                  <a:latin typeface="Times New Roman" panose="02020603050405020304" pitchFamily="18" charset="0"/>
                </a:rPr>
                <a:t>because helium will not burn.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FC4DD2D-592A-3A83-7D49-A2212BC0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85800"/>
            <a:ext cx="50101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Uses for the Noble Gases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09FFEDCB-07B0-0CCB-96FB-B9E4B530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35814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The “neon” lights you see in advertising signs can contain any of the noble gases, not just neon. 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42E5E3FA-48F3-4A25-56CB-B91C29DC5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592513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Representative Elements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879169B1-7519-4325-BAED-C4B1483A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730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9EB34E74-0D36-F336-12CB-6EE85F47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18025"/>
            <a:ext cx="76962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Electricity is passed through the glass tubes that make up the sign. 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75F37235-3CDD-DF80-2F08-4EE7952B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1725613"/>
            <a:ext cx="4495800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3CEC5570-2ABA-AD22-BE48-1D9426289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85800"/>
            <a:ext cx="50101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Uses for the Noble Gases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A62AD742-1622-8A47-4FFF-FAB86765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592513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Representative Elements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F8B471D-F897-E34E-C378-112402AB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730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00930AC0-5EF1-DB9C-A204-742C87A2A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3657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The electricity causes the gas to glow. 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094E8F8E-62C9-91B7-20DD-56D7EC5EE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89275"/>
            <a:ext cx="3581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Each noble gas produces a unique color. 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532E83D4-7526-581C-1E8C-1A902162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46625"/>
            <a:ext cx="8153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Helium glows yellow, neon glows red-orange, and argon produces a bluish-violet color. </a:t>
            </a: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B13B263F-C9DF-125C-2DC8-E9990822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1725613"/>
            <a:ext cx="4495800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95FD8B1-321F-BFAA-BADA-A693E238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85800"/>
            <a:ext cx="50101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Uses for the Noble Gases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E38FB44D-4B4F-4A1C-BFF9-E6E25CE2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08100"/>
            <a:ext cx="7620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Argon, the most abundant of the noble gases on Earth, was first found in 1894.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3B90ED7-5B0D-6804-900B-5EC63323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592513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Representative Elements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81EF63C-DC4D-3B9B-73F2-B9FC2FAE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730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C7706EF9-35AA-C9D4-0999-D0885AF66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11400"/>
            <a:ext cx="7696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Krypton is used with nitrogen in ordinary lightbulbs because these gases keep the glowing filament from burning out. 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D8F732FC-DE71-B494-CA67-BF13708F4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59200"/>
            <a:ext cx="792480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Krypton lights are used to illuminate landing strips at airports, and xenon is used in strobe lights and was once used in photographic flash cubes.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8" grpId="0"/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DEDACBAA-769C-526E-31D0-AC9B44DAB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685800"/>
            <a:ext cx="50101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Uses for the Noble Gases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6FFF8ECF-6CF4-FC60-5359-9AC11984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35100"/>
            <a:ext cx="77724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At the bottom of the group is radon, a radioactive gas produced naturally as uranium decays in rocks and soil. 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E82D13FC-AACD-9661-87DD-A12B326FC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592513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Representative Elements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DB993DD-261D-9871-606A-82588A124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373063"/>
            <a:ext cx="409575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CE262EFD-A923-C8E7-1592-145D219B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8305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If radon seeps into a home, the gas can be harmful because it continues to emit radiation. 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0B7B7468-E1BC-5CA8-E9F9-735587326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13225"/>
            <a:ext cx="77724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</a:rPr>
              <a:t>When people breathe the gas over a period of time, it can cause lung cancer.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9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2856FAB8-DC31-8EF1-D38C-D7078A179E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4625" y="4238625"/>
          <a:ext cx="26193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6.0" r:id="rId3" imgW="4746240" imgH="7118280" progId="CorelDRAW.Graphic.6">
                  <p:embed/>
                </p:oleObj>
              </mc:Choice>
              <mc:Fallback>
                <p:oleObj name="CorelDRAW 6.0" r:id="rId3" imgW="4746240" imgH="7118280" progId="CorelDRAW.Graphic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4238625"/>
                        <a:ext cx="26193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3">
            <a:extLst>
              <a:ext uri="{FF2B5EF4-FFF2-40B4-BE49-F238E27FC236}">
                <a16:creationId xmlns:a16="http://schemas.microsoft.com/office/drawing/2014/main" id="{423CB0AD-4676-B8AC-D466-8EA05272C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/>
          <a:lstStyle/>
          <a:p>
            <a:r>
              <a:rPr lang="en-GB" altLang="en-US" sz="4000">
                <a:solidFill>
                  <a:schemeClr val="bg1"/>
                </a:solidFill>
              </a:rPr>
              <a:t>Group 18/0 – The Noble gases</a:t>
            </a:r>
          </a:p>
        </p:txBody>
      </p:sp>
      <p:graphicFrame>
        <p:nvGraphicFramePr>
          <p:cNvPr id="11268" name="Group 4">
            <a:extLst>
              <a:ext uri="{FF2B5EF4-FFF2-40B4-BE49-F238E27FC236}">
                <a16:creationId xmlns:a16="http://schemas.microsoft.com/office/drawing/2014/main" id="{47ABCFB4-37BF-0FBE-1F59-297B504CD2A8}"/>
              </a:ext>
            </a:extLst>
          </p:cNvPr>
          <p:cNvGraphicFramePr>
            <a:graphicFrameLocks noGrp="1"/>
          </p:cNvGraphicFramePr>
          <p:nvPr/>
        </p:nvGraphicFramePr>
        <p:xfrm>
          <a:off x="5238750" y="876300"/>
          <a:ext cx="3467100" cy="1700213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2680482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892930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6846054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05849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802086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360736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4864687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30895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18997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954273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92377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4476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301255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301404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232835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801919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99983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9817899"/>
                    </a:ext>
                  </a:extLst>
                </a:gridCol>
              </a:tblGrid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25477"/>
                  </a:ext>
                </a:extLst>
              </a:tr>
              <a:tr h="165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529736"/>
                  </a:ext>
                </a:extLst>
              </a:tr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49004"/>
                  </a:ext>
                </a:extLst>
              </a:tr>
              <a:tr h="165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98087"/>
                  </a:ext>
                </a:extLst>
              </a:tr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280075"/>
                  </a:ext>
                </a:extLst>
              </a:tr>
              <a:tr h="165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776653"/>
                  </a:ext>
                </a:extLst>
              </a:tr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205778"/>
                  </a:ext>
                </a:extLst>
              </a:tr>
            </a:tbl>
          </a:graphicData>
        </a:graphic>
      </p:graphicFrame>
      <p:sp>
        <p:nvSpPr>
          <p:cNvPr id="11472" name="Text Box 208">
            <a:extLst>
              <a:ext uri="{FF2B5EF4-FFF2-40B4-BE49-F238E27FC236}">
                <a16:creationId xmlns:a16="http://schemas.microsoft.com/office/drawing/2014/main" id="{BFE58797-452C-4767-36AB-C95AE6BD4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9150"/>
            <a:ext cx="4514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66FFCC"/>
                </a:solidFill>
                <a:latin typeface="Comic Sans MS" panose="030F0702030302020204" pitchFamily="66" charset="0"/>
              </a:rPr>
              <a:t>Some facts…</a:t>
            </a:r>
          </a:p>
        </p:txBody>
      </p:sp>
      <p:sp>
        <p:nvSpPr>
          <p:cNvPr id="11473" name="Text Box 209">
            <a:extLst>
              <a:ext uri="{FF2B5EF4-FFF2-40B4-BE49-F238E27FC236}">
                <a16:creationId xmlns:a16="http://schemas.microsoft.com/office/drawing/2014/main" id="{28FBDD7F-D92B-B45D-165E-80C1C595E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9700"/>
            <a:ext cx="4629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1)  All of the noble gases have a full outer shell, so they are very _____________</a:t>
            </a:r>
          </a:p>
        </p:txBody>
      </p:sp>
      <p:sp>
        <p:nvSpPr>
          <p:cNvPr id="11474" name="Text Box 210">
            <a:extLst>
              <a:ext uri="{FF2B5EF4-FFF2-40B4-BE49-F238E27FC236}">
                <a16:creationId xmlns:a16="http://schemas.microsoft.com/office/drawing/2014/main" id="{0BE02308-6C9C-63E6-07EA-EBD1D495C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00350"/>
            <a:ext cx="735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rgbClr val="66FFCC"/>
                </a:solidFill>
                <a:latin typeface="Comic Sans MS" panose="030F0702030302020204" pitchFamily="66" charset="0"/>
              </a:rPr>
              <a:t>2)  They all have low melting and boiling points</a:t>
            </a:r>
          </a:p>
        </p:txBody>
      </p:sp>
      <p:sp>
        <p:nvSpPr>
          <p:cNvPr id="11475" name="Text Box 211">
            <a:extLst>
              <a:ext uri="{FF2B5EF4-FFF2-40B4-BE49-F238E27FC236}">
                <a16:creationId xmlns:a16="http://schemas.microsoft.com/office/drawing/2014/main" id="{C3559910-DC81-6E6D-2CA2-F86CA16FA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86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3)  They exist as single atoms rather then diatomic molecules</a:t>
            </a:r>
          </a:p>
        </p:txBody>
      </p:sp>
      <p:sp>
        <p:nvSpPr>
          <p:cNvPr id="11476" name="Text Box 212">
            <a:extLst>
              <a:ext uri="{FF2B5EF4-FFF2-40B4-BE49-F238E27FC236}">
                <a16:creationId xmlns:a16="http://schemas.microsoft.com/office/drawing/2014/main" id="{E270BD2B-AE24-7987-92AF-6D798A389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52900"/>
            <a:ext cx="7734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4"/>
            </a:pPr>
            <a:r>
              <a:rPr lang="en-GB" altLang="en-US" sz="2400">
                <a:solidFill>
                  <a:srgbClr val="66FFCC"/>
                </a:solidFill>
                <a:latin typeface="Comic Sans MS" panose="030F0702030302020204" pitchFamily="66" charset="0"/>
              </a:rPr>
              <a:t>Helium is lighter then air and is used in balloons and airships (as well as for talking in a silly voice)</a:t>
            </a:r>
          </a:p>
        </p:txBody>
      </p:sp>
      <p:sp>
        <p:nvSpPr>
          <p:cNvPr id="11477" name="Text Box 213">
            <a:extLst>
              <a:ext uri="{FF2B5EF4-FFF2-40B4-BE49-F238E27FC236}">
                <a16:creationId xmlns:a16="http://schemas.microsoft.com/office/drawing/2014/main" id="{BFBEB8F9-801B-E418-D6A8-404D64F2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0650"/>
            <a:ext cx="4857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5"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Argon is used in light bulbs (because it is so unreactive) and argon , krypton and neon are used in fancy lights</a:t>
            </a:r>
          </a:p>
        </p:txBody>
      </p:sp>
      <p:graphicFrame>
        <p:nvGraphicFramePr>
          <p:cNvPr id="11478" name="Object 214">
            <a:extLst>
              <a:ext uri="{FF2B5EF4-FFF2-40B4-BE49-F238E27FC236}">
                <a16:creationId xmlns:a16="http://schemas.microsoft.com/office/drawing/2014/main" id="{00D5185A-7171-0912-3569-F43CBA6A0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8763" y="5126038"/>
          <a:ext cx="990600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 6.0" r:id="rId5" imgW="2220120" imgH="3884040" progId="CorelDRAW.Graphic.6">
                  <p:embed/>
                </p:oleObj>
              </mc:Choice>
              <mc:Fallback>
                <p:oleObj name="CorelDRAW 6.0" r:id="rId5" imgW="2220120" imgH="3884040" progId="CorelDRAW.Graphic.6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5126038"/>
                        <a:ext cx="990600" cy="173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3" grpId="0" autoUpdateAnimBg="0"/>
      <p:bldP spid="11474" grpId="0" autoUpdateAnimBg="0"/>
      <p:bldP spid="11475" grpId="0" autoUpdateAnimBg="0"/>
      <p:bldP spid="11476" grpId="0" autoUpdateAnimBg="0"/>
      <p:bldP spid="1147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490</Words>
  <Application>Microsoft Office PowerPoint</Application>
  <PresentationFormat>On-screen Show (4:3)</PresentationFormat>
  <Paragraphs>63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Comic Sans MS</vt:lpstr>
      <vt:lpstr>Default Design</vt:lpstr>
      <vt:lpstr>CorelDRAW 6.0 Graphic</vt:lpstr>
      <vt:lpstr>The Noble Gases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18/0 – The Noble gases</vt:lpstr>
      <vt:lpstr>PowerPoint Presentation</vt:lpstr>
    </vt:vector>
  </TitlesOfParts>
  <Company>SCNU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Noble Gases</dc:title>
  <dc:creator>CIC1</dc:creator>
  <cp:lastModifiedBy>Nayan GRIFFITHS</cp:lastModifiedBy>
  <cp:revision>5</cp:revision>
  <dcterms:created xsi:type="dcterms:W3CDTF">2005-08-21T21:29:12Z</dcterms:created>
  <dcterms:modified xsi:type="dcterms:W3CDTF">2023-05-23T22:19:01Z</dcterms:modified>
</cp:coreProperties>
</file>